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4CEDF0"/>
    <a:srgbClr val="F7F9FB"/>
    <a:srgbClr val="FFDE4C"/>
    <a:srgbClr val="F0A622"/>
    <a:srgbClr val="EAEEF3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0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1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複数プロジェクト ロードマップ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プロジェクトロードマップ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969201" y="833894"/>
            <a:ext cx="457200" cy="32004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6035" y="833894"/>
            <a:ext cx="457200" cy="32004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682434" y="833894"/>
            <a:ext cx="457200" cy="32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95667" y="833894"/>
            <a:ext cx="457200" cy="32004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4989268" y="833894"/>
            <a:ext cx="457200" cy="32004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62802" y="833894"/>
            <a:ext cx="457200" cy="320040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5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2045402" y="859546"/>
            <a:ext cx="905504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企画</a:t>
            </a:r>
          </a:p>
        </p:txBody>
      </p:sp>
      <p:sp>
        <p:nvSpPr>
          <p:cNvPr id="76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472570" y="859546"/>
            <a:ext cx="94250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開始</a:t>
            </a:r>
          </a:p>
        </p:txBody>
      </p:sp>
      <p:sp>
        <p:nvSpPr>
          <p:cNvPr id="77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49904" y="859546"/>
            <a:ext cx="94378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承認</a:t>
            </a:r>
          </a:p>
        </p:txBody>
      </p:sp>
      <p:sp>
        <p:nvSpPr>
          <p:cNvPr id="78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189510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他</a:t>
            </a:r>
          </a:p>
        </p:txBody>
      </p:sp>
      <p:sp>
        <p:nvSpPr>
          <p:cNvPr id="79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460729" y="859546"/>
            <a:ext cx="118077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発達</a:t>
            </a:r>
          </a:p>
        </p:txBody>
      </p:sp>
      <p:sp>
        <p:nvSpPr>
          <p:cNvPr id="80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903667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他</a:t>
            </a:r>
          </a:p>
        </p:txBody>
      </p:sp>
      <p:sp>
        <p:nvSpPr>
          <p:cNvPr id="81" name="TextBox 1">
            <a:extLst>
              <a:ext uri="{FF2B5EF4-FFF2-40B4-BE49-F238E27FC236}">
                <a16:creationId xmlns:a16="http://schemas.microsoft.com/office/drawing/2014/main" id="{5F273484-6F9F-024E-8D68-4F18E4FF79DE}"/>
              </a:ext>
            </a:extLst>
          </p:cNvPr>
          <p:cNvSpPr txBox="1"/>
          <p:nvPr/>
        </p:nvSpPr>
        <p:spPr>
          <a:xfrm>
            <a:off x="296858" y="839668"/>
            <a:ext cx="1125629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ステータスキー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9C78FF-819B-EE4B-8272-5ADDFD77B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620441"/>
              </p:ext>
            </p:extLst>
          </p:nvPr>
        </p:nvGraphicFramePr>
        <p:xfrm>
          <a:off x="337266" y="1665642"/>
          <a:ext cx="11628780" cy="4602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065">
                  <a:extLst>
                    <a:ext uri="{9D8B030D-6E8A-4147-A177-3AD203B41FA5}">
                      <a16:colId xmlns:a16="http://schemas.microsoft.com/office/drawing/2014/main" val="24046217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361054429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0023117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93557672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9134736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68762496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42541860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472160227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48537153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593893161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5888041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222452822"/>
                    </a:ext>
                  </a:extLst>
                </a:gridCol>
              </a:tblGrid>
              <a:tr h="28780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第3四半期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>
                          <a:effectLst/>
                          <a:latin typeface="Century Gothic" panose="020B0502020202020204" pitchFamily="34" charset="0"/>
                        </a:rPr>
                        <a:t>20XX - 第4四半期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第1四半期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第2四半期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609"/>
                  </a:ext>
                </a:extLst>
              </a:tr>
              <a:tr h="327048"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7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8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9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10月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11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12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2月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台無しにする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4月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5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6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33463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ja" sz="12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306491921"/>
                  </a:ext>
                </a:extLst>
              </a:tr>
              <a:tr h="17191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9575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プロジェクト2</a:t>
                      </a: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741764734"/>
                  </a:ext>
                </a:extLst>
              </a:tr>
              <a:tr h="1797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356442"/>
                  </a:ext>
                </a:extLst>
              </a:tr>
            </a:tbl>
          </a:graphicData>
        </a:graphic>
      </p:graphicFrame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668020" y="2794755"/>
            <a:ext cx="179070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631440" y="2794755"/>
            <a:ext cx="980440" cy="301752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954780" y="3293006"/>
            <a:ext cx="194818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625080" y="2794755"/>
            <a:ext cx="1043940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976880" y="4685771"/>
            <a:ext cx="634746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137660" y="5325851"/>
            <a:ext cx="1562100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807720" y="5315691"/>
            <a:ext cx="315976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670300" y="2794345"/>
            <a:ext cx="3843134" cy="302573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006080" y="3752746"/>
            <a:ext cx="194818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188960" y="5785591"/>
            <a:ext cx="156210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721600" y="3254906"/>
            <a:ext cx="380238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38" name="Left-Right Arrow 37">
            <a:extLst>
              <a:ext uri="{FF2B5EF4-FFF2-40B4-BE49-F238E27FC236}">
                <a16:creationId xmlns:a16="http://schemas.microsoft.com/office/drawing/2014/main" id="{D057D81B-1962-4243-A112-F1B138DB4200}"/>
              </a:ext>
            </a:extLst>
          </p:cNvPr>
          <p:cNvSpPr/>
          <p:nvPr/>
        </p:nvSpPr>
        <p:spPr>
          <a:xfrm>
            <a:off x="3347976" y="1312007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Down Arrow 38">
            <a:extLst>
              <a:ext uri="{FF2B5EF4-FFF2-40B4-BE49-F238E27FC236}">
                <a16:creationId xmlns:a16="http://schemas.microsoft.com/office/drawing/2014/main" id="{9BDC0FB2-D9FC-804E-8FC9-92737EC82749}"/>
              </a:ext>
            </a:extLst>
          </p:cNvPr>
          <p:cNvSpPr/>
          <p:nvPr/>
        </p:nvSpPr>
        <p:spPr>
          <a:xfrm>
            <a:off x="5061209" y="1312007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0" name="Up Arrow 39">
            <a:extLst>
              <a:ext uri="{FF2B5EF4-FFF2-40B4-BE49-F238E27FC236}">
                <a16:creationId xmlns:a16="http://schemas.microsoft.com/office/drawing/2014/main" id="{6D0BB97E-5051-774F-9549-B8FA60773B3C}"/>
              </a:ext>
            </a:extLst>
          </p:cNvPr>
          <p:cNvSpPr/>
          <p:nvPr/>
        </p:nvSpPr>
        <p:spPr>
          <a:xfrm>
            <a:off x="1634743" y="1312007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1" name="TextBox 45">
            <a:extLst>
              <a:ext uri="{FF2B5EF4-FFF2-40B4-BE49-F238E27FC236}">
                <a16:creationId xmlns:a16="http://schemas.microsoft.com/office/drawing/2014/main" id="{70179B2B-22F5-3849-ACAD-3B90D7D7D617}"/>
              </a:ext>
            </a:extLst>
          </p:cNvPr>
          <p:cNvSpPr txBox="1"/>
          <p:nvPr/>
        </p:nvSpPr>
        <p:spPr>
          <a:xfrm>
            <a:off x="2015743" y="1312259"/>
            <a:ext cx="53232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高い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FF27281E-E365-CF4F-B443-A1393D93D1F0}"/>
              </a:ext>
            </a:extLst>
          </p:cNvPr>
          <p:cNvSpPr txBox="1"/>
          <p:nvPr/>
        </p:nvSpPr>
        <p:spPr>
          <a:xfrm>
            <a:off x="3720245" y="1312259"/>
            <a:ext cx="74879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中程度</a:t>
            </a:r>
          </a:p>
        </p:txBody>
      </p:sp>
      <p:sp>
        <p:nvSpPr>
          <p:cNvPr id="43" name="TextBox 47">
            <a:extLst>
              <a:ext uri="{FF2B5EF4-FFF2-40B4-BE49-F238E27FC236}">
                <a16:creationId xmlns:a16="http://schemas.microsoft.com/office/drawing/2014/main" id="{932C7841-FD64-174C-90A4-91FEB82D1D7B}"/>
              </a:ext>
            </a:extLst>
          </p:cNvPr>
          <p:cNvSpPr txBox="1"/>
          <p:nvPr/>
        </p:nvSpPr>
        <p:spPr>
          <a:xfrm>
            <a:off x="5431070" y="1312259"/>
            <a:ext cx="507831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低い</a:t>
            </a:r>
          </a:p>
        </p:txBody>
      </p:sp>
      <p:sp>
        <p:nvSpPr>
          <p:cNvPr id="44" name="TextBox 48">
            <a:extLst>
              <a:ext uri="{FF2B5EF4-FFF2-40B4-BE49-F238E27FC236}">
                <a16:creationId xmlns:a16="http://schemas.microsoft.com/office/drawing/2014/main" id="{9220F1C4-8047-CF43-A8F5-20AB6A57E24B}"/>
              </a:ext>
            </a:extLst>
          </p:cNvPr>
          <p:cNvSpPr txBox="1"/>
          <p:nvPr/>
        </p:nvSpPr>
        <p:spPr>
          <a:xfrm>
            <a:off x="275843" y="1299559"/>
            <a:ext cx="1063753" cy="3123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リスクレベル</a:t>
            </a:r>
          </a:p>
        </p:txBody>
      </p:sp>
      <p:sp>
        <p:nvSpPr>
          <p:cNvPr id="45" name="Left-Right Arrow 44">
            <a:extLst>
              <a:ext uri="{FF2B5EF4-FFF2-40B4-BE49-F238E27FC236}">
                <a16:creationId xmlns:a16="http://schemas.microsoft.com/office/drawing/2014/main" id="{C2A61C26-4588-D743-BEAF-9BD00E9B61F4}"/>
              </a:ext>
            </a:extLst>
          </p:cNvPr>
          <p:cNvSpPr/>
          <p:nvPr/>
        </p:nvSpPr>
        <p:spPr>
          <a:xfrm>
            <a:off x="7152081" y="2794345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6" name="Down Arrow 45">
            <a:extLst>
              <a:ext uri="{FF2B5EF4-FFF2-40B4-BE49-F238E27FC236}">
                <a16:creationId xmlns:a16="http://schemas.microsoft.com/office/drawing/2014/main" id="{21EA8A3A-AFC5-474F-962A-F5A33829A442}"/>
              </a:ext>
            </a:extLst>
          </p:cNvPr>
          <p:cNvSpPr/>
          <p:nvPr/>
        </p:nvSpPr>
        <p:spPr>
          <a:xfrm>
            <a:off x="5586053" y="3305043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7" name="Up Arrow 46">
            <a:extLst>
              <a:ext uri="{FF2B5EF4-FFF2-40B4-BE49-F238E27FC236}">
                <a16:creationId xmlns:a16="http://schemas.microsoft.com/office/drawing/2014/main" id="{CD83E682-2D1E-C041-81AB-4F8C23B9A461}"/>
              </a:ext>
            </a:extLst>
          </p:cNvPr>
          <p:cNvSpPr/>
          <p:nvPr/>
        </p:nvSpPr>
        <p:spPr>
          <a:xfrm>
            <a:off x="2150244" y="2795395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複数プロジェクト ロードマップ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プロジェクトロードマップ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969201" y="833894"/>
            <a:ext cx="457200" cy="32004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6035" y="833894"/>
            <a:ext cx="457200" cy="32004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682434" y="833894"/>
            <a:ext cx="457200" cy="32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95667" y="833894"/>
            <a:ext cx="457200" cy="32004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4989268" y="833894"/>
            <a:ext cx="457200" cy="32004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62802" y="833894"/>
            <a:ext cx="457200" cy="320040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5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2045402" y="859546"/>
            <a:ext cx="905504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企画</a:t>
            </a:r>
          </a:p>
        </p:txBody>
      </p:sp>
      <p:sp>
        <p:nvSpPr>
          <p:cNvPr id="76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472570" y="859546"/>
            <a:ext cx="94250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開始</a:t>
            </a:r>
          </a:p>
        </p:txBody>
      </p:sp>
      <p:sp>
        <p:nvSpPr>
          <p:cNvPr id="77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49904" y="859546"/>
            <a:ext cx="94378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承認</a:t>
            </a:r>
          </a:p>
        </p:txBody>
      </p:sp>
      <p:sp>
        <p:nvSpPr>
          <p:cNvPr id="78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189510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他</a:t>
            </a:r>
          </a:p>
        </p:txBody>
      </p:sp>
      <p:sp>
        <p:nvSpPr>
          <p:cNvPr id="79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460729" y="859546"/>
            <a:ext cx="118077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発達</a:t>
            </a:r>
          </a:p>
        </p:txBody>
      </p:sp>
      <p:sp>
        <p:nvSpPr>
          <p:cNvPr id="80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903667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他</a:t>
            </a:r>
          </a:p>
        </p:txBody>
      </p:sp>
      <p:sp>
        <p:nvSpPr>
          <p:cNvPr id="81" name="TextBox 1">
            <a:extLst>
              <a:ext uri="{FF2B5EF4-FFF2-40B4-BE49-F238E27FC236}">
                <a16:creationId xmlns:a16="http://schemas.microsoft.com/office/drawing/2014/main" id="{5F273484-6F9F-024E-8D68-4F18E4FF79DE}"/>
              </a:ext>
            </a:extLst>
          </p:cNvPr>
          <p:cNvSpPr txBox="1"/>
          <p:nvPr/>
        </p:nvSpPr>
        <p:spPr>
          <a:xfrm>
            <a:off x="296858" y="839668"/>
            <a:ext cx="1125629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ステータスキー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9C78FF-819B-EE4B-8272-5ADDFD77B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63810"/>
              </p:ext>
            </p:extLst>
          </p:nvPr>
        </p:nvGraphicFramePr>
        <p:xfrm>
          <a:off x="337266" y="1665642"/>
          <a:ext cx="11628780" cy="4602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065">
                  <a:extLst>
                    <a:ext uri="{9D8B030D-6E8A-4147-A177-3AD203B41FA5}">
                      <a16:colId xmlns:a16="http://schemas.microsoft.com/office/drawing/2014/main" val="24046217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361054429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0023117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93557672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9134736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68762496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42541860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472160227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48537153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593893161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5888041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222452822"/>
                    </a:ext>
                  </a:extLst>
                </a:gridCol>
              </a:tblGrid>
              <a:tr h="28780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第3四半期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>
                          <a:effectLst/>
                          <a:latin typeface="Century Gothic" panose="020B0502020202020204" pitchFamily="34" charset="0"/>
                        </a:rPr>
                        <a:t>20XX - 第4四半期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第1四半期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第2四半期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609"/>
                  </a:ext>
                </a:extLst>
              </a:tr>
              <a:tr h="327048"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7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8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9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10月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11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12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2月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台無しにする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4月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5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u="none" strike="noStrike" dirty="0">
                          <a:effectLst/>
                          <a:latin typeface="Century Gothic" panose="020B0502020202020204" pitchFamily="34" charset="0"/>
                        </a:rPr>
                        <a:t>6 月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33463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ja" sz="12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306491921"/>
                  </a:ext>
                </a:extLst>
              </a:tr>
              <a:tr h="17191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9575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プロジェクト4</a:t>
                      </a: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741764734"/>
                  </a:ext>
                </a:extLst>
              </a:tr>
              <a:tr h="1797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356442"/>
                  </a:ext>
                </a:extLst>
              </a:tr>
            </a:tbl>
          </a:graphicData>
        </a:graphic>
      </p:graphicFrame>
      <p:sp>
        <p:nvSpPr>
          <p:cNvPr id="38" name="Left-Right Arrow 37">
            <a:extLst>
              <a:ext uri="{FF2B5EF4-FFF2-40B4-BE49-F238E27FC236}">
                <a16:creationId xmlns:a16="http://schemas.microsoft.com/office/drawing/2014/main" id="{D057D81B-1962-4243-A112-F1B138DB4200}"/>
              </a:ext>
            </a:extLst>
          </p:cNvPr>
          <p:cNvSpPr/>
          <p:nvPr/>
        </p:nvSpPr>
        <p:spPr>
          <a:xfrm>
            <a:off x="3347976" y="1312007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Down Arrow 38">
            <a:extLst>
              <a:ext uri="{FF2B5EF4-FFF2-40B4-BE49-F238E27FC236}">
                <a16:creationId xmlns:a16="http://schemas.microsoft.com/office/drawing/2014/main" id="{9BDC0FB2-D9FC-804E-8FC9-92737EC82749}"/>
              </a:ext>
            </a:extLst>
          </p:cNvPr>
          <p:cNvSpPr/>
          <p:nvPr/>
        </p:nvSpPr>
        <p:spPr>
          <a:xfrm>
            <a:off x="5061209" y="1312007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0" name="Up Arrow 39">
            <a:extLst>
              <a:ext uri="{FF2B5EF4-FFF2-40B4-BE49-F238E27FC236}">
                <a16:creationId xmlns:a16="http://schemas.microsoft.com/office/drawing/2014/main" id="{6D0BB97E-5051-774F-9549-B8FA60773B3C}"/>
              </a:ext>
            </a:extLst>
          </p:cNvPr>
          <p:cNvSpPr/>
          <p:nvPr/>
        </p:nvSpPr>
        <p:spPr>
          <a:xfrm>
            <a:off x="1634743" y="1312007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1" name="TextBox 45">
            <a:extLst>
              <a:ext uri="{FF2B5EF4-FFF2-40B4-BE49-F238E27FC236}">
                <a16:creationId xmlns:a16="http://schemas.microsoft.com/office/drawing/2014/main" id="{70179B2B-22F5-3849-ACAD-3B90D7D7D617}"/>
              </a:ext>
            </a:extLst>
          </p:cNvPr>
          <p:cNvSpPr txBox="1"/>
          <p:nvPr/>
        </p:nvSpPr>
        <p:spPr>
          <a:xfrm>
            <a:off x="2015743" y="1312259"/>
            <a:ext cx="53232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高い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FF27281E-E365-CF4F-B443-A1393D93D1F0}"/>
              </a:ext>
            </a:extLst>
          </p:cNvPr>
          <p:cNvSpPr txBox="1"/>
          <p:nvPr/>
        </p:nvSpPr>
        <p:spPr>
          <a:xfrm>
            <a:off x="3720245" y="1312259"/>
            <a:ext cx="74879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中程度</a:t>
            </a:r>
          </a:p>
        </p:txBody>
      </p:sp>
      <p:sp>
        <p:nvSpPr>
          <p:cNvPr id="43" name="TextBox 47">
            <a:extLst>
              <a:ext uri="{FF2B5EF4-FFF2-40B4-BE49-F238E27FC236}">
                <a16:creationId xmlns:a16="http://schemas.microsoft.com/office/drawing/2014/main" id="{932C7841-FD64-174C-90A4-91FEB82D1D7B}"/>
              </a:ext>
            </a:extLst>
          </p:cNvPr>
          <p:cNvSpPr txBox="1"/>
          <p:nvPr/>
        </p:nvSpPr>
        <p:spPr>
          <a:xfrm>
            <a:off x="5431070" y="1312259"/>
            <a:ext cx="507831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低い</a:t>
            </a:r>
          </a:p>
        </p:txBody>
      </p:sp>
      <p:sp>
        <p:nvSpPr>
          <p:cNvPr id="44" name="TextBox 48">
            <a:extLst>
              <a:ext uri="{FF2B5EF4-FFF2-40B4-BE49-F238E27FC236}">
                <a16:creationId xmlns:a16="http://schemas.microsoft.com/office/drawing/2014/main" id="{9220F1C4-8047-CF43-A8F5-20AB6A57E24B}"/>
              </a:ext>
            </a:extLst>
          </p:cNvPr>
          <p:cNvSpPr txBox="1"/>
          <p:nvPr/>
        </p:nvSpPr>
        <p:spPr>
          <a:xfrm>
            <a:off x="275843" y="1299559"/>
            <a:ext cx="1063753" cy="3123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リスクレベル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4A99ECC1-6528-7D4B-AFF3-B29ECEE5D94D}"/>
              </a:ext>
            </a:extLst>
          </p:cNvPr>
          <p:cNvSpPr/>
          <p:nvPr/>
        </p:nvSpPr>
        <p:spPr>
          <a:xfrm>
            <a:off x="2327800" y="2737864"/>
            <a:ext cx="538988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30BE021D-60BE-3442-A979-09628CA40723}"/>
              </a:ext>
            </a:extLst>
          </p:cNvPr>
          <p:cNvSpPr/>
          <p:nvPr/>
        </p:nvSpPr>
        <p:spPr>
          <a:xfrm>
            <a:off x="5678060" y="3235704"/>
            <a:ext cx="194818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2C795B0C-1004-924E-B0EC-D11F3D647883}"/>
              </a:ext>
            </a:extLst>
          </p:cNvPr>
          <p:cNvSpPr/>
          <p:nvPr/>
        </p:nvSpPr>
        <p:spPr>
          <a:xfrm>
            <a:off x="526940" y="4661358"/>
            <a:ext cx="179070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02A5EB55-005E-BD4D-BA09-F94EEA046054}"/>
              </a:ext>
            </a:extLst>
          </p:cNvPr>
          <p:cNvSpPr/>
          <p:nvPr/>
        </p:nvSpPr>
        <p:spPr>
          <a:xfrm>
            <a:off x="1729409" y="5240478"/>
            <a:ext cx="4103591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09682636-32F0-5849-9CE8-E633B3A261C8}"/>
              </a:ext>
            </a:extLst>
          </p:cNvPr>
          <p:cNvSpPr/>
          <p:nvPr/>
        </p:nvSpPr>
        <p:spPr>
          <a:xfrm>
            <a:off x="6175900" y="5738318"/>
            <a:ext cx="1541780" cy="33528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D72C04B-A58B-E247-A74E-6F3F2FBC2A10}"/>
              </a:ext>
            </a:extLst>
          </p:cNvPr>
          <p:cNvSpPr/>
          <p:nvPr/>
        </p:nvSpPr>
        <p:spPr>
          <a:xfrm>
            <a:off x="9731900" y="5771846"/>
            <a:ext cx="98044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C641BC51-6BB8-2A49-8598-54E7C7B6A8E7}"/>
              </a:ext>
            </a:extLst>
          </p:cNvPr>
          <p:cNvSpPr/>
          <p:nvPr/>
        </p:nvSpPr>
        <p:spPr>
          <a:xfrm>
            <a:off x="5891420" y="5240478"/>
            <a:ext cx="380238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7AFF7427-65FF-C34C-A029-B64B264265B5}"/>
              </a:ext>
            </a:extLst>
          </p:cNvPr>
          <p:cNvSpPr/>
          <p:nvPr/>
        </p:nvSpPr>
        <p:spPr>
          <a:xfrm>
            <a:off x="7717680" y="3695444"/>
            <a:ext cx="194818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B042C604-509A-3546-8963-FB1CA348FD79}"/>
              </a:ext>
            </a:extLst>
          </p:cNvPr>
          <p:cNvSpPr/>
          <p:nvPr/>
        </p:nvSpPr>
        <p:spPr>
          <a:xfrm>
            <a:off x="7880240" y="4676598"/>
            <a:ext cx="185420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</p:spTree>
    <p:extLst>
      <p:ext uri="{BB962C8B-B14F-4D97-AF65-F5344CB8AC3E}">
        <p14:creationId xmlns:p14="http://schemas.microsoft.com/office/powerpoint/2010/main" val="323488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fontAlgn="ctr"/>
                      <a:r>
                        <a:rPr lang="ja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テキストを入力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コメント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Roadmap-Template_PowerPoint" id="{9F646557-F572-484C-B312-4C5550118AED}" vid="{4A32EBD8-891C-1343-9B58-9653CB824F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IC-Multiple-Project-Roadmap-Template_PowerPoint</Template>
  <TotalTime>2</TotalTime>
  <Words>692</Words>
  <Application>Microsoft Macintosh PowerPoint</Application>
  <PresentationFormat>Widescreen</PresentationFormat>
  <Paragraphs>138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2021-07-08T17:26:16Z</dcterms:created>
  <dcterms:modified xsi:type="dcterms:W3CDTF">2022-04-11T22:22:29Z</dcterms:modified>
</cp:coreProperties>
</file>