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  <p:sldId id="267" r:id="rId5"/>
    <p:sldId id="265" r:id="rId6"/>
    <p:sldId id="271" r:id="rId7"/>
    <p:sldId id="268" r:id="rId8"/>
    <p:sldId id="272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5DD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エグゼクティブサマリー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3875096" y="1983541"/>
            <a:ext cx="7119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4400" dirty="0">
                <a:latin typeface="Century Gothic" panose="020B0502020202020204" pitchFamily="34" charset="0"/>
              </a:rPr>
              <a:t>会社名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0E27F1-C456-0843-8892-F26B6827FECB}"/>
              </a:ext>
            </a:extLst>
          </p:cNvPr>
          <p:cNvSpPr/>
          <p:nvPr/>
        </p:nvSpPr>
        <p:spPr>
          <a:xfrm>
            <a:off x="415636" y="923060"/>
            <a:ext cx="2932884" cy="28904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624696E6-9E8A-7F40-A17F-639CE1D5FE5E}"/>
              </a:ext>
            </a:extLst>
          </p:cNvPr>
          <p:cNvSpPr/>
          <p:nvPr/>
        </p:nvSpPr>
        <p:spPr>
          <a:xfrm>
            <a:off x="666342" y="1048616"/>
            <a:ext cx="2431473" cy="243147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98C72B-766C-FB4C-BEE1-BF077220AA34}"/>
              </a:ext>
            </a:extLst>
          </p:cNvPr>
          <p:cNvSpPr txBox="1"/>
          <p:nvPr/>
        </p:nvSpPr>
        <p:spPr>
          <a:xfrm>
            <a:off x="666341" y="1644986"/>
            <a:ext cx="2431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あなたの</a:t>
            </a:r>
          </a:p>
          <a:p>
            <a:pPr algn="ctr"/>
            <a:r>
              <a:rPr lang="ja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ロゴ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3875096" y="2927621"/>
            <a:ext cx="7854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5400" dirty="0">
                <a:latin typeface="Century Gothic" panose="020B0502020202020204" pitchFamily="34" charset="0"/>
              </a:rPr>
              <a:t>プロジェクトタイトル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/>
          <p:nvPr/>
        </p:nvCxnSpPr>
        <p:spPr>
          <a:xfrm>
            <a:off x="3875096" y="2831812"/>
            <a:ext cx="81899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9FEB64A-76FC-3D4F-AD1A-A7C744DE5653}"/>
              </a:ext>
            </a:extLst>
          </p:cNvPr>
          <p:cNvSpPr txBox="1"/>
          <p:nvPr/>
        </p:nvSpPr>
        <p:spPr>
          <a:xfrm>
            <a:off x="994290" y="4873945"/>
            <a:ext cx="11197710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" sz="1400" dirty="0">
                <a:latin typeface="Century Gothic" panose="020B0502020202020204" pitchFamily="34" charset="0"/>
              </a:rPr>
              <a:t>利害関係者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" sz="1400" dirty="0">
                <a:latin typeface="Century Gothic" panose="020B0502020202020204" pitchFamily="34" charset="0"/>
              </a:rPr>
              <a:t>プロジェクト概要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" sz="1400" dirty="0">
                <a:latin typeface="Century Gothic" panose="020B0502020202020204" pitchFamily="34" charset="0"/>
              </a:rPr>
              <a:t>目標/前提条件/成功の測定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競争上の優位性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" sz="1400" dirty="0">
                <a:latin typeface="Century Gothic" panose="020B0502020202020204" pitchFamily="34" charset="0"/>
              </a:rPr>
              <a:t>リスク要因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" sz="1400" dirty="0">
                <a:latin typeface="Century Gothic" panose="020B0502020202020204" pitchFamily="34" charset="0"/>
              </a:rPr>
              <a:t>プロジェクトのマイルストーン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ドキュメント + レポート作成/プロジェクトコスト + リソース見積もり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結論とコメント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利害関係者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B3E2A03E-1757-5643-A292-A9EA460C2869}"/>
              </a:ext>
            </a:extLst>
          </p:cNvPr>
          <p:cNvSpPr txBox="1">
            <a:spLocks/>
          </p:cNvSpPr>
          <p:nvPr/>
        </p:nvSpPr>
        <p:spPr>
          <a:xfrm>
            <a:off x="8964287" y="2197129"/>
            <a:ext cx="3100754" cy="28055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2B12E8F-327F-D149-9F01-671144C43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995019"/>
              </p:ext>
            </p:extLst>
          </p:nvPr>
        </p:nvGraphicFramePr>
        <p:xfrm>
          <a:off x="341389" y="358021"/>
          <a:ext cx="11451218" cy="753729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2032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85282">
                  <a:extLst>
                    <a:ext uri="{9D8B030D-6E8A-4147-A177-3AD203B41FA5}">
                      <a16:colId xmlns:a16="http://schemas.microsoft.com/office/drawing/2014/main" val="1609088537"/>
                    </a:ext>
                  </a:extLst>
                </a:gridCol>
                <a:gridCol w="5665936">
                  <a:extLst>
                    <a:ext uri="{9D8B030D-6E8A-4147-A177-3AD203B41FA5}">
                      <a16:colId xmlns:a16="http://schemas.microsoft.com/office/drawing/2014/main" val="1541701887"/>
                    </a:ext>
                  </a:extLst>
                </a:gridCol>
              </a:tblGrid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effectLst/>
                          <a:latin typeface="Century Gothic" panose="020B0502020202020204" pitchFamily="34" charset="0"/>
                        </a:rPr>
                        <a:t>プロジェクトスポンサー プロジェクトの提供と支援のコミッション。ビジョンと方向性を提供する。責任を受け入れる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344158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080120"/>
                  </a:ext>
                </a:extLst>
              </a:tr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effectLst/>
                          <a:latin typeface="Century Gothic" panose="020B0502020202020204" pitchFamily="34" charset="0"/>
                        </a:rPr>
                        <a:t>資金提供 スポンサー 必要な予算を調達する人/部門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019718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112136"/>
                  </a:ext>
                </a:extLst>
              </a:tr>
              <a:tr h="276523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effectLst/>
                          <a:latin typeface="Century Gothic" panose="020B0502020202020204" pitchFamily="34" charset="0"/>
                        </a:rPr>
                        <a:t>プロジェクトオーナー プロジェクトの必要性を確認し、目標を検証します。仕様、監視、および全体的な配信を提供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681756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076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effectLst/>
                          <a:latin typeface="Century Gothic" panose="020B0502020202020204" pitchFamily="34" charset="0"/>
                        </a:rPr>
                        <a:t>提案ファシリテーター 提案書作成支援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955382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463678"/>
                  </a:ext>
                </a:extLst>
              </a:tr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その他の利害関係者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116136"/>
                  </a:ext>
                </a:extLst>
              </a:tr>
              <a:tr h="3329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利害関係者名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利害関係者の役割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955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99310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68566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33840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279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81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プロジェクト概要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9378763E-1503-C740-A5CB-839E42EFC588}"/>
              </a:ext>
            </a:extLst>
          </p:cNvPr>
          <p:cNvSpPr txBox="1">
            <a:spLocks/>
          </p:cNvSpPr>
          <p:nvPr/>
        </p:nvSpPr>
        <p:spPr>
          <a:xfrm>
            <a:off x="417786" y="700473"/>
            <a:ext cx="11356427" cy="427657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ja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プロジェクト概要</a:t>
            </a:r>
          </a:p>
          <a:p>
            <a:pPr>
              <a:spcAft>
                <a:spcPts val="1200"/>
              </a:spcAft>
            </a:pPr>
            <a:r>
              <a:rPr lang="ja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段落の説明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" sz="1600" dirty="0">
                <a:latin typeface="Century Gothic" panose="020B0502020202020204" pitchFamily="34" charset="0"/>
              </a:rPr>
              <a:t>箇条書き 1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" sz="1600" dirty="0">
                <a:latin typeface="Century Gothic" panose="020B0502020202020204" pitchFamily="34" charset="0"/>
              </a:rPr>
              <a:t>箇条書き ポイント 2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" sz="1600" dirty="0">
                <a:latin typeface="Century Gothic" panose="020B0502020202020204" pitchFamily="34" charset="0"/>
              </a:rPr>
              <a:t>箇条書きポイント 3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3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目標/前提条件/成功の測定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587257"/>
              </p:ext>
            </p:extLst>
          </p:nvPr>
        </p:nvGraphicFramePr>
        <p:xfrm>
          <a:off x="220177" y="292245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目標・目的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697065"/>
              </p:ext>
            </p:extLst>
          </p:nvPr>
        </p:nvGraphicFramePr>
        <p:xfrm>
          <a:off x="220177" y="2184604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仮定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9D5F2EF-E9C7-9448-A658-A3BBAB4DA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556647"/>
              </p:ext>
            </p:extLst>
          </p:nvPr>
        </p:nvGraphicFramePr>
        <p:xfrm>
          <a:off x="220177" y="4076963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92857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20023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成功の尺度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競争上の優位性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379945" y="717392"/>
            <a:ext cx="11177646" cy="4010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ja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競合他社の優位性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600" dirty="0">
                <a:latin typeface="Century Gothic" panose="020B0502020202020204" pitchFamily="34" charset="0"/>
              </a:rPr>
              <a:t>属性 1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600" dirty="0">
                <a:latin typeface="Century Gothic" panose="020B0502020202020204" pitchFamily="34" charset="0"/>
              </a:rPr>
              <a:t>属性 2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600" dirty="0">
                <a:latin typeface="Century Gothic" panose="020B0502020202020204" pitchFamily="34" charset="0"/>
              </a:rPr>
              <a:t>属性 3</a:t>
            </a:r>
          </a:p>
          <a:p>
            <a:pPr>
              <a:spcAft>
                <a:spcPts val="1200"/>
              </a:spcAft>
            </a:pPr>
            <a:r>
              <a:rPr lang="ja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これらの行列式属性を選んだ理由はいくつかあります。</a:t>
            </a:r>
          </a:p>
          <a:p>
            <a:pPr lvl="1">
              <a:spcAft>
                <a:spcPts val="1200"/>
              </a:spcAft>
            </a:pPr>
            <a:r>
              <a:rPr lang="ja" sz="1600" dirty="0">
                <a:latin typeface="Century Gothic" panose="020B0502020202020204" pitchFamily="34" charset="0"/>
              </a:rPr>
              <a:t>属性の例</a:t>
            </a:r>
          </a:p>
          <a:p>
            <a:pPr lvl="1">
              <a:spcAft>
                <a:spcPts val="1200"/>
              </a:spcAft>
            </a:pPr>
            <a:r>
              <a:rPr lang="ja" sz="1600" dirty="0">
                <a:latin typeface="Century Gothic" panose="020B0502020202020204" pitchFamily="34" charset="0"/>
              </a:rPr>
              <a:t>[この例でなければ、理由1]</a:t>
            </a:r>
          </a:p>
          <a:p>
            <a:pPr lvl="1">
              <a:spcAft>
                <a:spcPts val="1200"/>
              </a:spcAft>
            </a:pPr>
            <a:r>
              <a:rPr lang="ja" sz="1600" dirty="0">
                <a:latin typeface="Century Gothic" panose="020B0502020202020204" pitchFamily="34" charset="0"/>
              </a:rPr>
              <a:t>[理由2]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2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リスク要因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387173"/>
              </p:ext>
            </p:extLst>
          </p:nvPr>
        </p:nvGraphicFramePr>
        <p:xfrm>
          <a:off x="220177" y="292245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産業+市場リスク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297636"/>
              </p:ext>
            </p:extLst>
          </p:nvPr>
        </p:nvGraphicFramePr>
        <p:xfrm>
          <a:off x="220177" y="3313068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予算上のリスク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65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EA93C0-CE3E-5A49-A116-9C976C8C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321902"/>
              </p:ext>
            </p:extLst>
          </p:nvPr>
        </p:nvGraphicFramePr>
        <p:xfrm>
          <a:off x="220177" y="449725"/>
          <a:ext cx="11619731" cy="5373860"/>
        </p:xfrm>
        <a:graphic>
          <a:graphicData uri="http://schemas.openxmlformats.org/drawingml/2006/table">
            <a:tbl>
              <a:tblPr>
                <a:effectLst>
                  <a:outerShdw blurRad="2794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04126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6337738">
                  <a:extLst>
                    <a:ext uri="{9D8B030D-6E8A-4147-A177-3AD203B41FA5}">
                      <a16:colId xmlns:a16="http://schemas.microsoft.com/office/drawing/2014/main" val="3192748037"/>
                    </a:ext>
                  </a:extLst>
                </a:gridCol>
                <a:gridCol w="173420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1221830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1221830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804309">
                <a:tc>
                  <a:txBody>
                    <a:bodyPr/>
                    <a:lstStyle/>
                    <a:p>
                      <a:pPr algn="ctr" fontAlgn="b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身分証明書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マイルストーン</a:t>
                      </a: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地位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ベースライン完了日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完成予定日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22960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366969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603384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15897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4645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5107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276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C1BF3D5-E4B0-F348-B232-0D06863C7EF1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プロジェクトのマイルストーン</a:t>
            </a:r>
          </a:p>
        </p:txBody>
      </p:sp>
    </p:spTree>
    <p:extLst>
      <p:ext uri="{BB962C8B-B14F-4D97-AF65-F5344CB8AC3E}">
        <p14:creationId xmlns:p14="http://schemas.microsoft.com/office/powerpoint/2010/main" val="115430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132" y="6477000"/>
            <a:ext cx="956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ドキュメント + レポート作成/プロジェクトコスト + リソース見積もり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47A9F78-8F9F-4340-8FA8-4AAB1EF59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736971"/>
              </p:ext>
            </p:extLst>
          </p:nvPr>
        </p:nvGraphicFramePr>
        <p:xfrm>
          <a:off x="243623" y="386029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93241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8046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ドキュメント + レポート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3FCACD1-A84F-1941-B53D-9E5730C41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179007"/>
              </p:ext>
            </p:extLst>
          </p:nvPr>
        </p:nvGraphicFramePr>
        <p:xfrm>
          <a:off x="243623" y="3406852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920843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9203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プロジェクトコスト+リソース見積もり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89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コンクラスティング + コメント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507177" y="524151"/>
            <a:ext cx="11177646" cy="5238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ja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結論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600" dirty="0">
                <a:latin typeface="Century Gothic" panose="020B0502020202020204" pitchFamily="34" charset="0"/>
              </a:rPr>
              <a:t>詳細1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600" dirty="0">
                <a:latin typeface="Century Gothic" panose="020B0502020202020204" pitchFamily="34" charset="0"/>
              </a:rPr>
              <a:t>詳細2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600" dirty="0">
                <a:latin typeface="Century Gothic" panose="020B0502020202020204" pitchFamily="34" charset="0"/>
              </a:rPr>
              <a:t>詳細3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ja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コメント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600" dirty="0">
                <a:latin typeface="Century Gothic" panose="020B0502020202020204" pitchFamily="34" charset="0"/>
              </a:rPr>
              <a:t>詳細1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600" dirty="0">
                <a:latin typeface="Century Gothic" panose="020B0502020202020204" pitchFamily="34" charset="0"/>
              </a:rPr>
              <a:t>詳細2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600" dirty="0">
                <a:latin typeface="Century Gothic" panose="020B0502020202020204" pitchFamily="34" charset="0"/>
              </a:rPr>
              <a:t>詳細3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75104"/>
      </p:ext>
    </p:extLst>
  </p:cSld>
  <p:clrMapOvr>
    <a:masterClrMapping/>
  </p:clrMapOvr>
</p:sld>
</file>

<file path=ppt/theme/theme1.xml><?xml version="1.0" encoding="utf-8"?>
<a:theme xmlns:a="http://schemas.openxmlformats.org/drawingml/2006/main" name="IC-Executive-Summary-Outline-Presentation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xecutive-Summary-Outline-Presentation-Template" id="{2DB6C10E-B34D-254B-8308-B82C5451CBFD}" vid="{86C98BB4-0117-8F4E-9EB8-9F0E8755BC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IC-Executive-Summary-Outline-Template - SR edits</Template>
  <TotalTime>1</TotalTime>
  <Words>607</Words>
  <Application>Microsoft Macintosh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IC-Executive-Summary-Outline-Presentation-Template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2018-05-08T21:32:06Z</dcterms:created>
  <dcterms:modified xsi:type="dcterms:W3CDTF">2022-04-11T22:22:50Z</dcterms:modified>
</cp:coreProperties>
</file>